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Nuni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Nunito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Nunito-italic.fntdata"/><Relationship Id="rId6" Type="http://schemas.openxmlformats.org/officeDocument/2006/relationships/slide" Target="slides/slide2.xml"/><Relationship Id="rId18" Type="http://schemas.openxmlformats.org/officeDocument/2006/relationships/font" Target="fonts/Nunit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814327a9c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814327a9c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814327a9c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814327a9c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751f2506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751f250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56eee1d28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56eee1d28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040de81b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040de81b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814327a9c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814327a9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814327a9c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814327a9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56eee1d28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56eee1d28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814327a9c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814327a9c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814327a9c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814327a9c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56eee1d28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556eee1d28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youtube.com/watch?v=ijj58xD5fDI" TargetMode="External"/><Relationship Id="rId4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311703" y="418200"/>
            <a:ext cx="53328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Density</a:t>
            </a:r>
            <a:endParaRPr sz="7200"/>
          </a:p>
        </p:txBody>
      </p:sp>
      <p:sp>
        <p:nvSpPr>
          <p:cNvPr id="129" name="Google Shape;129;p13"/>
          <p:cNvSpPr txBox="1"/>
          <p:nvPr/>
        </p:nvSpPr>
        <p:spPr>
          <a:xfrm>
            <a:off x="3638025" y="2561750"/>
            <a:ext cx="27396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Spring 2018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descr="http://www.chemistryland.com/CHM130W/02-MMM/Measure/Eureka.jpg" id="130" name="Google Shape;13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0725" y="869525"/>
            <a:ext cx="3544575" cy="369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3"/>
          <p:cNvSpPr txBox="1"/>
          <p:nvPr>
            <p:ph type="ctrTitle"/>
          </p:nvPr>
        </p:nvSpPr>
        <p:spPr>
          <a:xfrm>
            <a:off x="405154" y="1962350"/>
            <a:ext cx="46794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Spring 2019</a:t>
            </a:r>
            <a:endParaRPr sz="4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"/>
          <p:cNvSpPr txBox="1"/>
          <p:nvPr>
            <p:ph type="title"/>
          </p:nvPr>
        </p:nvSpPr>
        <p:spPr>
          <a:xfrm>
            <a:off x="819150" y="5508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Calculating Density: method 2</a:t>
            </a:r>
            <a:endParaRPr/>
          </a:p>
        </p:txBody>
      </p:sp>
      <p:sp>
        <p:nvSpPr>
          <p:cNvPr id="193" name="Google Shape;193;p22"/>
          <p:cNvSpPr txBox="1"/>
          <p:nvPr>
            <p:ph idx="1" type="body"/>
          </p:nvPr>
        </p:nvSpPr>
        <p:spPr>
          <a:xfrm>
            <a:off x="819150" y="199177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Find mass using the triple beam balance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Find volume using measurements of the length, width and height of the metal “cubes” (not actually cubes because length ≠ height ≠ width )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Convert mm to cm (10 mm = 1 cm)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Calculate density using density equation </a:t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/>
          <p:nvPr>
            <p:ph type="title"/>
          </p:nvPr>
        </p:nvSpPr>
        <p:spPr>
          <a:xfrm>
            <a:off x="819150" y="5665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sure objects go back where they belong!</a:t>
            </a:r>
            <a:endParaRPr/>
          </a:p>
        </p:txBody>
      </p:sp>
      <p:sp>
        <p:nvSpPr>
          <p:cNvPr id="199" name="Google Shape;199;p23"/>
          <p:cNvSpPr txBox="1"/>
          <p:nvPr/>
        </p:nvSpPr>
        <p:spPr>
          <a:xfrm>
            <a:off x="889875" y="1884125"/>
            <a:ext cx="5626500" cy="26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Obsidian		Silicon				Copper</a:t>
            </a:r>
            <a:endParaRPr sz="18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Gabbro		Magnesium			Steel/Iron</a:t>
            </a:r>
            <a:endParaRPr sz="18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Pumice							Zinc</a:t>
            </a:r>
            <a:endParaRPr sz="18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								Mystery</a:t>
            </a:r>
            <a:endParaRPr sz="1800"/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								Aluminum</a:t>
            </a:r>
            <a:endParaRPr sz="1800"/>
          </a:p>
        </p:txBody>
      </p:sp>
      <p:cxnSp>
        <p:nvCxnSpPr>
          <p:cNvPr id="200" name="Google Shape;200;p23"/>
          <p:cNvCxnSpPr/>
          <p:nvPr/>
        </p:nvCxnSpPr>
        <p:spPr>
          <a:xfrm>
            <a:off x="2077850" y="1662275"/>
            <a:ext cx="13200" cy="2689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3"/>
          <p:cNvCxnSpPr/>
          <p:nvPr/>
        </p:nvCxnSpPr>
        <p:spPr>
          <a:xfrm>
            <a:off x="4084000" y="1662275"/>
            <a:ext cx="30300" cy="2689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23"/>
          <p:cNvCxnSpPr/>
          <p:nvPr/>
        </p:nvCxnSpPr>
        <p:spPr>
          <a:xfrm>
            <a:off x="819150" y="2325475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23"/>
          <p:cNvCxnSpPr/>
          <p:nvPr/>
        </p:nvCxnSpPr>
        <p:spPr>
          <a:xfrm>
            <a:off x="889875" y="2905350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4" name="Google Shape;204;p23"/>
          <p:cNvCxnSpPr/>
          <p:nvPr/>
        </p:nvCxnSpPr>
        <p:spPr>
          <a:xfrm>
            <a:off x="889875" y="3485225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5" name="Google Shape;205;p23"/>
          <p:cNvCxnSpPr/>
          <p:nvPr/>
        </p:nvCxnSpPr>
        <p:spPr>
          <a:xfrm>
            <a:off x="4084000" y="4065100"/>
            <a:ext cx="1710300" cy="13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http://www.chemistryland.com/CHM130W/02-MMM/Measure/Eureka.jpg" id="206" name="Google Shape;20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">
            <a:off x="6186450" y="1414303"/>
            <a:ext cx="2145725" cy="2579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notes</a:t>
            </a:r>
            <a:endParaRPr/>
          </a:p>
        </p:txBody>
      </p:sp>
      <p:sp>
        <p:nvSpPr>
          <p:cNvPr id="212" name="Google Shape;212;p24"/>
          <p:cNvSpPr txBox="1"/>
          <p:nvPr>
            <p:ph idx="1" type="body"/>
          </p:nvPr>
        </p:nvSpPr>
        <p:spPr>
          <a:xfrm>
            <a:off x="819150" y="1800200"/>
            <a:ext cx="7505700" cy="26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Be careful putting objects into the water.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Measure the mass of the pumice before measuring volume.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Calipers measure in mm (10 mm = 1 cm)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Tilt the cylinder to put something in it to prevent splashing!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 the smallest graduated cylinder you can fit the object in.</a:t>
            </a:r>
            <a:endParaRPr sz="2000"/>
          </a:p>
        </p:txBody>
      </p:sp>
      <p:pic>
        <p:nvPicPr>
          <p:cNvPr descr="http://www.chemistryland.com/CHM130W/02-MMM/Measure/Eureka.jpg" id="213" name="Google Shape;21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7">
            <a:off x="6072125" y="246331"/>
            <a:ext cx="2549500" cy="1949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"/>
          <p:cNvSpPr txBox="1"/>
          <p:nvPr>
            <p:ph type="title"/>
          </p:nvPr>
        </p:nvSpPr>
        <p:spPr>
          <a:xfrm>
            <a:off x="819150" y="3887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Astronomy picture of the day</a:t>
            </a:r>
            <a:endParaRPr/>
          </a:p>
        </p:txBody>
      </p:sp>
      <p:pic>
        <p:nvPicPr>
          <p:cNvPr id="137" name="Google Shape;13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9125" y="1097725"/>
            <a:ext cx="6868200" cy="3693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 txBox="1"/>
          <p:nvPr>
            <p:ph type="title"/>
          </p:nvPr>
        </p:nvSpPr>
        <p:spPr>
          <a:xfrm>
            <a:off x="597000" y="6835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72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SCHEDULE FOR MODULE 3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43" name="Google Shape;143;p15"/>
          <p:cNvSpPr txBox="1"/>
          <p:nvPr>
            <p:ph idx="1" type="body"/>
          </p:nvPr>
        </p:nvSpPr>
        <p:spPr>
          <a:xfrm>
            <a:off x="597000" y="1372825"/>
            <a:ext cx="7950000" cy="31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This week: Density (Lab 7)</a:t>
            </a:r>
            <a:endParaRPr sz="2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Week of Apr 9/10: </a:t>
            </a: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</a:rPr>
              <a:t> Gases, liquids, and ices in the outer solar system (pdf NOT in lab manual)</a:t>
            </a:r>
            <a:endParaRPr sz="2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Week of Apr 16/17: Kepler’s Laws (Lab 4)</a:t>
            </a:r>
            <a:endParaRPr sz="2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Week of Apr 23/24: Building a Comet (Lab 16)...NO LAB HW FOR THIS ONE!</a:t>
            </a:r>
            <a:endParaRPr sz="2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Week of Apr 30: NO LAB (Midterm 3 that week)</a:t>
            </a:r>
            <a:endParaRPr sz="2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6"/>
          <p:cNvSpPr txBox="1"/>
          <p:nvPr>
            <p:ph type="title"/>
          </p:nvPr>
        </p:nvSpPr>
        <p:spPr>
          <a:xfrm>
            <a:off x="2808075" y="370075"/>
            <a:ext cx="3215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Mass vs Weight</a:t>
            </a:r>
            <a:endParaRPr sz="3000"/>
          </a:p>
        </p:txBody>
      </p:sp>
      <p:sp>
        <p:nvSpPr>
          <p:cNvPr id="149" name="Google Shape;149;p16"/>
          <p:cNvSpPr txBox="1"/>
          <p:nvPr>
            <p:ph idx="1" type="body"/>
          </p:nvPr>
        </p:nvSpPr>
        <p:spPr>
          <a:xfrm>
            <a:off x="441400" y="1100250"/>
            <a:ext cx="4284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rgbClr val="000000"/>
                </a:solidFill>
              </a:rPr>
              <a:t>Mass:</a:t>
            </a:r>
            <a:endParaRPr sz="2400" u="sng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How much stuff there is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The total number of protons and neutrons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Is the same everywhere in the universe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Units: grams (or kilograms)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150" name="Google Shape;150;p16"/>
          <p:cNvSpPr txBox="1"/>
          <p:nvPr>
            <p:ph idx="1" type="body"/>
          </p:nvPr>
        </p:nvSpPr>
        <p:spPr>
          <a:xfrm>
            <a:off x="4726125" y="1011800"/>
            <a:ext cx="411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rgbClr val="000000"/>
                </a:solidFill>
              </a:rPr>
              <a:t>Weight:</a:t>
            </a:r>
            <a:endParaRPr sz="2400" u="sng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How much gravity pulls on that stuff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The total force acting on protons and neutrons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Depends on the local gravity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Units: pounds/ Newtons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title"/>
          </p:nvPr>
        </p:nvSpPr>
        <p:spPr>
          <a:xfrm>
            <a:off x="819150" y="4465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Volume</a:t>
            </a:r>
            <a:endParaRPr/>
          </a:p>
        </p:txBody>
      </p:sp>
      <p:sp>
        <p:nvSpPr>
          <p:cNvPr id="156" name="Google Shape;156;p17"/>
          <p:cNvSpPr txBox="1"/>
          <p:nvPr>
            <p:ph idx="1" type="body"/>
          </p:nvPr>
        </p:nvSpPr>
        <p:spPr>
          <a:xfrm>
            <a:off x="819150" y="123907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How much space something occupies (how big it is)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Volume of rectangular solid = length x width x height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Units: cm x cm x cm = cm</a:t>
            </a:r>
            <a:r>
              <a:rPr baseline="30000" lang="en" sz="1800">
                <a:solidFill>
                  <a:srgbClr val="000000"/>
                </a:solidFill>
              </a:rPr>
              <a:t>3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For water: 1 g of water = 1 cm</a:t>
            </a:r>
            <a:r>
              <a:rPr baseline="30000" lang="en" sz="1800">
                <a:solidFill>
                  <a:srgbClr val="000000"/>
                </a:solidFill>
              </a:rPr>
              <a:t>3</a:t>
            </a:r>
            <a:r>
              <a:rPr lang="en" sz="1800">
                <a:solidFill>
                  <a:srgbClr val="000000"/>
                </a:solidFill>
              </a:rPr>
              <a:t>  and  </a:t>
            </a:r>
            <a:r>
              <a:rPr b="1" lang="en" sz="1800" u="sng">
                <a:solidFill>
                  <a:srgbClr val="000000"/>
                </a:solidFill>
              </a:rPr>
              <a:t>1 cm</a:t>
            </a:r>
            <a:r>
              <a:rPr b="1" baseline="30000" lang="en" sz="1800" u="sng">
                <a:solidFill>
                  <a:srgbClr val="000000"/>
                </a:solidFill>
              </a:rPr>
              <a:t>3</a:t>
            </a:r>
            <a:r>
              <a:rPr b="1" lang="en" sz="1800" u="sng">
                <a:solidFill>
                  <a:srgbClr val="000000"/>
                </a:solidFill>
              </a:rPr>
              <a:t> = 1 ml</a:t>
            </a:r>
            <a:endParaRPr b="1" sz="1800" u="sng">
              <a:solidFill>
                <a:srgbClr val="000000"/>
              </a:solidFill>
            </a:endParaRPr>
          </a:p>
        </p:txBody>
      </p:sp>
      <p:pic>
        <p:nvPicPr>
          <p:cNvPr descr="http://www.math-problem-solving.com/images/cuboid-rectangular-prism.gif" id="157" name="Google Shape;15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500" y="3489925"/>
            <a:ext cx="3011800" cy="136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"/>
          <p:cNvSpPr txBox="1"/>
          <p:nvPr>
            <p:ph type="title"/>
          </p:nvPr>
        </p:nvSpPr>
        <p:spPr>
          <a:xfrm>
            <a:off x="730725" y="2844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EUREKA!!!</a:t>
            </a:r>
            <a:endParaRPr/>
          </a:p>
        </p:txBody>
      </p:sp>
      <p:pic>
        <p:nvPicPr>
          <p:cNvPr descr="View full lesson here: http://ed.ted.com/lessons/mark-salata-how-taking-a-bath-led-to-archimedes-principle&#10;&#10;Stories of discovery and invention often begin with a problem that needs solving.  Summoned by the king to investigate a suspicious goldsmith, the early Greek mathematician Archimedes stumbles upon the principle that would make him famous.  &#10;&#10;Lesson by Amdon Consulting's Mark Salata, animation by TED-Ed." id="163" name="Google Shape;163;p18" title="How taking a bath led to Archimedes' principle - Mark Salata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9150" y="957950"/>
            <a:ext cx="7021375" cy="386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"/>
          <p:cNvSpPr txBox="1"/>
          <p:nvPr>
            <p:ph type="title"/>
          </p:nvPr>
        </p:nvSpPr>
        <p:spPr>
          <a:xfrm>
            <a:off x="671750" y="418100"/>
            <a:ext cx="7505700" cy="80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“Eureka” method for measuring volume</a:t>
            </a:r>
            <a:endParaRPr/>
          </a:p>
        </p:txBody>
      </p:sp>
      <p:pic>
        <p:nvPicPr>
          <p:cNvPr descr="http://www.chemistryland.com/CHM130W/02-MMM/Measure/Eureka.jpg" id="169" name="Google Shape;16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00" y="1226600"/>
            <a:ext cx="3456151" cy="3599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9"/>
          <p:cNvSpPr txBox="1"/>
          <p:nvPr/>
        </p:nvSpPr>
        <p:spPr>
          <a:xfrm>
            <a:off x="4229750" y="1152900"/>
            <a:ext cx="4008600" cy="3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1" lang="en" sz="2000">
                <a:latin typeface="Calibri"/>
                <a:ea typeface="Calibri"/>
                <a:cs typeface="Calibri"/>
                <a:sym typeface="Calibri"/>
              </a:rPr>
              <a:t>Archimedes’ Principle:</a:t>
            </a:r>
            <a:endParaRPr b="1" i="1" sz="20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If you put some object into water, the water will rise an </a:t>
            </a: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amount equal to the volume of that object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Good way to measure volume of irregular objects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"/>
          <p:cNvSpPr txBox="1"/>
          <p:nvPr>
            <p:ph type="title"/>
          </p:nvPr>
        </p:nvSpPr>
        <p:spPr>
          <a:xfrm>
            <a:off x="819150" y="5508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Calculating Density: method 1</a:t>
            </a:r>
            <a:endParaRPr/>
          </a:p>
        </p:txBody>
      </p:sp>
      <p:sp>
        <p:nvSpPr>
          <p:cNvPr id="176" name="Google Shape;176;p20"/>
          <p:cNvSpPr txBox="1"/>
          <p:nvPr>
            <p:ph idx="1" type="body"/>
          </p:nvPr>
        </p:nvSpPr>
        <p:spPr>
          <a:xfrm>
            <a:off x="819150" y="150545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Find mass using the triple beam balance</a:t>
            </a:r>
            <a:endParaRPr sz="1800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Find volume using “Eureka” method of water displacement</a:t>
            </a:r>
            <a:endParaRPr sz="1800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Convert ml of water into cm</a:t>
            </a:r>
            <a:r>
              <a:rPr baseline="30000" lang="en" sz="1800">
                <a:solidFill>
                  <a:schemeClr val="accent2"/>
                </a:solidFill>
              </a:rPr>
              <a:t>3</a:t>
            </a:r>
            <a:r>
              <a:rPr lang="en" sz="1800">
                <a:solidFill>
                  <a:schemeClr val="accent2"/>
                </a:solidFill>
              </a:rPr>
              <a:t> of water ( 1 ml = 1 cm</a:t>
            </a:r>
            <a:r>
              <a:rPr baseline="30000" lang="en" sz="1800">
                <a:solidFill>
                  <a:schemeClr val="accent2"/>
                </a:solidFill>
              </a:rPr>
              <a:t>3 </a:t>
            </a:r>
            <a:r>
              <a:rPr lang="en" sz="1800">
                <a:solidFill>
                  <a:schemeClr val="accent2"/>
                </a:solidFill>
              </a:rPr>
              <a:t>)</a:t>
            </a:r>
            <a:endParaRPr sz="1800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Calculate density using density equation</a:t>
            </a:r>
            <a:endParaRPr sz="1800">
              <a:solidFill>
                <a:schemeClr val="accent2"/>
              </a:solidFill>
            </a:endParaRPr>
          </a:p>
        </p:txBody>
      </p:sp>
      <p:pic>
        <p:nvPicPr>
          <p:cNvPr descr="https://www.physics.smu.edu/~scalise/apparatus/triplebeam/triplebeam.jpg" id="177" name="Google Shape;17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2975" y="3330750"/>
            <a:ext cx="3535000" cy="136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"/>
          <p:cNvSpPr txBox="1"/>
          <p:nvPr>
            <p:ph type="title"/>
          </p:nvPr>
        </p:nvSpPr>
        <p:spPr>
          <a:xfrm>
            <a:off x="819150" y="6245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off volume - Meniscus!</a:t>
            </a:r>
            <a:endParaRPr/>
          </a:p>
        </p:txBody>
      </p:sp>
      <p:pic>
        <p:nvPicPr>
          <p:cNvPr descr="Image result for water displacement" id="183" name="Google Shape;18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4900" y="1579150"/>
            <a:ext cx="2783250" cy="304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1275" y="1655350"/>
            <a:ext cx="3075125" cy="289012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1"/>
          <p:cNvSpPr/>
          <p:nvPr/>
        </p:nvSpPr>
        <p:spPr>
          <a:xfrm rot="10800000">
            <a:off x="5305625" y="2468600"/>
            <a:ext cx="1562100" cy="353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1"/>
          <p:cNvSpPr txBox="1"/>
          <p:nvPr/>
        </p:nvSpPr>
        <p:spPr>
          <a:xfrm>
            <a:off x="6956250" y="2343325"/>
            <a:ext cx="1709700" cy="13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Read off BOTTOM of meniscus!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://www.chemistryland.com/CHM130W/02-MMM/Measure/Eureka.jpg" id="187" name="Google Shape;18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27850">
            <a:off x="6470849" y="334366"/>
            <a:ext cx="2349476" cy="1712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